
<file path=[Content_Types].xml><?xml version="1.0" encoding="utf-8"?>
<Types xmlns="http://schemas.openxmlformats.org/package/2006/content-types">
  <Default Extension="png" ContentType="image/png"/>
  <Default Extension="jpeg" ContentType="image/jpeg"/>
  <Default Extension="emf" ContentType="image/x-emf"/>
  <Default Extension="vtt" ContentType="text/vtt"/>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handoutMasterIdLst>
    <p:handoutMasterId r:id="rId24"/>
  </p:handoutMasterIdLst>
  <p:sldIdLst>
    <p:sldId id="256" r:id="rId2"/>
    <p:sldId id="279" r:id="rId3"/>
    <p:sldId id="271" r:id="rId4"/>
    <p:sldId id="281" r:id="rId5"/>
    <p:sldId id="280"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296" r:id="rId20"/>
    <p:sldId id="297"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SOLID_Principales" id="{B9B51309-D148-4332-87C2-07BE32FBCA3B}">
          <p14:sldIdLst>
            <p14:sldId id="279"/>
            <p14:sldId id="271"/>
            <p14:sldId id="281"/>
            <p14:sldId id="280"/>
            <p14:sldId id="283"/>
            <p14:sldId id="284"/>
            <p14:sldId id="285"/>
            <p14:sldId id="286"/>
            <p14:sldId id="287"/>
            <p14:sldId id="288"/>
            <p14:sldId id="289"/>
            <p14:sldId id="290"/>
            <p14:sldId id="291"/>
            <p14:sldId id="292"/>
            <p14:sldId id="293"/>
            <p14:sldId id="294"/>
            <p14:sldId id="295"/>
            <p14:sldId id="296"/>
            <p14:sldId id="297"/>
            <p14:sldId id="275"/>
          </p14:sldIdLst>
        </p14:section>
        <p14:section name="Learn More" id="{2CC34DB2-6590-42C0-AD4B-A04C6060184E}">
          <p14:sldIdLst/>
        </p14:section>
      </p14:sectionLst>
    </p:ex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241" autoAdjust="0"/>
  </p:normalViewPr>
  <p:slideViewPr>
    <p:cSldViewPr snapToGrid="0">
      <p:cViewPr>
        <p:scale>
          <a:sx n="68" d="100"/>
          <a:sy n="68" d="100"/>
        </p:scale>
        <p:origin x="-2178" y="-11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7/29/2022</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track1.vtt>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7/29/2022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7/29/2022</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accent1"/>
            </a:gs>
            <a:gs pos="100000">
              <a:schemeClr val="accent1">
                <a:tint val="44500"/>
                <a:satMod val="160000"/>
              </a:schemeClr>
            </a:gs>
            <a:gs pos="100000">
              <a:schemeClr val="accent1">
                <a:tint val="23500"/>
                <a:satMod val="160000"/>
              </a:schemeClr>
            </a:gs>
          </a:gsLst>
          <a:lin ang="5400000" scaled="0"/>
          <a:tileRect/>
        </a:gradFill>
        <a:effectLst/>
      </p:bgPr>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7/29/2022</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jpeg"/><Relationship Id="rId5" Type="http://schemas.openxmlformats.org/officeDocument/2006/relationships/image" Target="../media/image5.png"/><Relationship Id="rId4" Type="http://schemas.microsoft.com/office/2017/04/relationships/track" Target="../media/track1.vtt"/></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con&#10;&#10;Description automatically generated">
            <a:extLst>
              <a:ext uri="{C183D7F6-B498-43B3-948B-1728B52AA6E4}">
                <adec:decorative xmlns:adec="http://schemas.microsoft.com/office/drawing/2017/decorative" xmlns="" val="0"/>
              </a:ext>
            </a:extLst>
          </p:cNvPr>
          <p:cNvPicPr>
            <a:picLocks noChangeAspect="1"/>
          </p:cNvPicPr>
          <p:nvPr/>
        </p:nvPicPr>
        <p:blipFill>
          <a:blip r:embed="rId3"/>
          <a:srcRect/>
          <a:stretch/>
        </p:blipFill>
        <p:spPr bwMode="invGray">
          <a:xfrm>
            <a:off x="376310" y="5770354"/>
            <a:ext cx="822960" cy="822960"/>
          </a:xfrm>
          <a:prstGeom prst="rect">
            <a:avLst/>
          </a:prstGeom>
        </p:spPr>
      </p:pic>
      <p:sp>
        <p:nvSpPr>
          <p:cNvPr id="10" name="TextBox 9">
            <a:extLst>
              <a:ext uri="{FF2B5EF4-FFF2-40B4-BE49-F238E27FC236}">
                <a16:creationId xmlns:a16="http://schemas.microsoft.com/office/drawing/2014/main" xmlns="" id="{281283E9-9248-4D62-A2D5-C5030736979E}"/>
              </a:ext>
            </a:extLst>
          </p:cNvPr>
          <p:cNvSpPr txBox="1"/>
          <p:nvPr/>
        </p:nvSpPr>
        <p:spPr>
          <a:xfrm>
            <a:off x="1828800" y="3240817"/>
            <a:ext cx="7318716"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sp>
        <p:nvSpPr>
          <p:cNvPr id="12" name="TextBox 11">
            <a:extLst>
              <a:ext uri="{FF2B5EF4-FFF2-40B4-BE49-F238E27FC236}">
                <a16:creationId xmlns:a16="http://schemas.microsoft.com/office/drawing/2014/main" xmlns="" id="{D45683DF-74A5-449A-B41C-745068CF7055}"/>
              </a:ext>
            </a:extLst>
          </p:cNvPr>
          <p:cNvSpPr txBox="1"/>
          <p:nvPr/>
        </p:nvSpPr>
        <p:spPr>
          <a:xfrm>
            <a:off x="3049172" y="3240817"/>
            <a:ext cx="6098344" cy="369332"/>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 </a:t>
            </a:r>
            <a:endParaRPr lang="en-US" dirty="0"/>
          </a:p>
        </p:txBody>
      </p:sp>
      <p:pic>
        <p:nvPicPr>
          <p:cNvPr id="1026" name="Picture 2">
            <a:extLst>
              <a:ext uri="{FF2B5EF4-FFF2-40B4-BE49-F238E27FC236}">
                <a16:creationId xmlns:a16="http://schemas.microsoft.com/office/drawing/2014/main" xmlns="" id="{5E7CD85F-E769-4FE8-9D4C-2DE18BB1CB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705" y="264686"/>
            <a:ext cx="11718387" cy="6328628"/>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2">
            <a:extLst>
              <a:ext uri="{FF2B5EF4-FFF2-40B4-BE49-F238E27FC236}">
                <a16:creationId xmlns:a16="http://schemas.microsoft.com/office/drawing/2014/main" xmlns="" id="{3B579026-8D27-4A96-B47D-D1C0614D0CBD}"/>
              </a:ext>
            </a:extLst>
          </p:cNvPr>
          <p:cNvSpPr>
            <a:spLocks noGrp="1"/>
          </p:cNvSpPr>
          <p:nvPr>
            <p:ph type="title"/>
          </p:nvPr>
        </p:nvSpPr>
        <p:spPr>
          <a:xfrm>
            <a:off x="9147516" y="6593314"/>
            <a:ext cx="2805333" cy="264686"/>
          </a:xfrm>
        </p:spPr>
        <p:txBody>
          <a:bodyPr>
            <a:noAutofit/>
          </a:bodyPr>
          <a:lstStyle/>
          <a:p>
            <a:r>
              <a:rPr lang="en-US" sz="1400" b="1" i="1" dirty="0">
                <a:solidFill>
                  <a:srgbClr val="0070C0"/>
                </a:solidFill>
              </a:rPr>
              <a:t>TechviFy</a:t>
            </a:r>
          </a:p>
        </p:txBody>
      </p:sp>
      <p:sp>
        <p:nvSpPr>
          <p:cNvPr id="14" name="Content Placeholder 13">
            <a:extLst>
              <a:ext uri="{FF2B5EF4-FFF2-40B4-BE49-F238E27FC236}">
                <a16:creationId xmlns:a16="http://schemas.microsoft.com/office/drawing/2014/main" xmlns="" id="{2A6F97ED-9ED9-4245-BF3F-5544051E672B}"/>
              </a:ext>
            </a:extLst>
          </p:cNvPr>
          <p:cNvSpPr>
            <a:spLocks noGrp="1"/>
          </p:cNvSpPr>
          <p:nvPr>
            <p:ph sz="quarter" idx="10"/>
          </p:nvPr>
        </p:nvSpPr>
        <p:spPr>
          <a:xfrm>
            <a:off x="2095500" y="264686"/>
            <a:ext cx="8454682" cy="787789"/>
          </a:xfrm>
        </p:spPr>
        <p:txBody>
          <a:bodyPr>
            <a:noAutofit/>
          </a:bodyPr>
          <a:lstStyle/>
          <a:p>
            <a:pPr algn="ctr">
              <a:spcBef>
                <a:spcPts val="0"/>
              </a:spcBef>
              <a:spcAft>
                <a:spcPts val="0"/>
              </a:spcAft>
            </a:pPr>
            <a:r>
              <a:rPr lang="en-US" sz="4000" b="1" dirty="0">
                <a:solidFill>
                  <a:schemeClr val="bg1"/>
                </a:solidFill>
                <a:latin typeface="Bahnschrift" panose="020B0502040204020203" pitchFamily="34" charset="0"/>
              </a:rPr>
              <a:t> SOLID Principles</a:t>
            </a:r>
          </a:p>
        </p:txBody>
      </p:sp>
      <p:sp>
        <p:nvSpPr>
          <p:cNvPr id="18" name="Content Placeholder 13">
            <a:extLst>
              <a:ext uri="{FF2B5EF4-FFF2-40B4-BE49-F238E27FC236}">
                <a16:creationId xmlns:a16="http://schemas.microsoft.com/office/drawing/2014/main" xmlns="" id="{4F0DFDCB-5076-431D-89F8-581CE0AD3F86}"/>
              </a:ext>
            </a:extLst>
          </p:cNvPr>
          <p:cNvSpPr txBox="1">
            <a:spLocks/>
          </p:cNvSpPr>
          <p:nvPr/>
        </p:nvSpPr>
        <p:spPr>
          <a:xfrm>
            <a:off x="492368" y="3429000"/>
            <a:ext cx="2293035" cy="2076668"/>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gn="ctr">
              <a:spcBef>
                <a:spcPts val="0"/>
              </a:spcBef>
              <a:spcAft>
                <a:spcPts val="0"/>
              </a:spcAft>
            </a:pPr>
            <a:r>
              <a:rPr lang="en-US" sz="2400" b="1" i="1" dirty="0">
                <a:solidFill>
                  <a:schemeClr val="bg1"/>
                </a:solidFill>
                <a:latin typeface="Monotype Corsiva" panose="03010101010201010101" pitchFamily="66" charset="0"/>
                <a:cs typeface="Calibri" panose="020F0502020204030204" pitchFamily="34" charset="0"/>
              </a:rPr>
              <a:t>August -2022​</a:t>
            </a:r>
          </a:p>
          <a:p>
            <a:pPr algn="ctr">
              <a:spcBef>
                <a:spcPts val="0"/>
              </a:spcBef>
              <a:spcAft>
                <a:spcPts val="0"/>
              </a:spcAft>
            </a:pPr>
            <a:r>
              <a:rPr lang="en-US" sz="2400" b="1" i="1" dirty="0">
                <a:solidFill>
                  <a:schemeClr val="bg1"/>
                </a:solidFill>
                <a:latin typeface="Monotype Corsiva" panose="03010101010201010101" pitchFamily="66" charset="0"/>
                <a:cs typeface="Calibri" panose="020F0502020204030204" pitchFamily="34" charset="0"/>
              </a:rPr>
              <a:t>Created by </a:t>
            </a:r>
          </a:p>
          <a:p>
            <a:pPr algn="ctr">
              <a:spcBef>
                <a:spcPts val="0"/>
              </a:spcBef>
              <a:spcAft>
                <a:spcPts val="0"/>
              </a:spcAft>
            </a:pPr>
            <a:r>
              <a:rPr lang="en-US" sz="2400" b="1" i="1" dirty="0">
                <a:solidFill>
                  <a:schemeClr val="bg1"/>
                </a:solidFill>
                <a:latin typeface="Monotype Corsiva" panose="03010101010201010101" pitchFamily="66" charset="0"/>
                <a:cs typeface="Calibri" panose="020F0502020204030204" pitchFamily="34" charset="0"/>
              </a:rPr>
              <a:t>Islam Towhidul​</a:t>
            </a:r>
          </a:p>
        </p:txBody>
      </p:sp>
    </p:spTree>
    <p:extLst>
      <p:ext uri="{BB962C8B-B14F-4D97-AF65-F5344CB8AC3E}">
        <p14:creationId xmlns:p14="http://schemas.microsoft.com/office/powerpoint/2010/main" val="24718077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Liskov’s Substitution Principle (LSP)</a:t>
            </a:r>
          </a:p>
        </p:txBody>
      </p:sp>
      <p:sp>
        <p:nvSpPr>
          <p:cNvPr id="5" name="Title 2"/>
          <p:cNvSpPr txBox="1">
            <a:spLocks/>
          </p:cNvSpPr>
          <p:nvPr/>
        </p:nvSpPr>
        <p:spPr>
          <a:xfrm>
            <a:off x="633045" y="1336430"/>
            <a:ext cx="10564837" cy="801859"/>
          </a:xfrm>
          <a:prstGeom prst="rect">
            <a:avLst/>
          </a:prstGeom>
        </p:spPr>
        <p:txBody>
          <a:bodyPr vert="horz" lIns="91440" tIns="45720" rIns="91440" bIns="45720" rtlCol="0" anchor="b" anchorCtr="0">
            <a:normAutofit/>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pPr marL="171450" indent="-171450"/>
            <a:r>
              <a:rPr lang="en-US" sz="2000" dirty="0">
                <a:latin typeface="Times New Roman" pitchFamily="18" charset="0"/>
                <a:cs typeface="Times New Roman" pitchFamily="18" charset="0"/>
              </a:rPr>
              <a:t>"A subclass should behave in such a way that it will not cause problems when used instead of the superclass"</a:t>
            </a:r>
          </a:p>
        </p:txBody>
      </p:sp>
      <p:pic>
        <p:nvPicPr>
          <p:cNvPr id="8194" name="Picture 2" descr="SOLID: Principio de Sustitución de Liskov"/>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8788" y="2138289"/>
            <a:ext cx="6344528" cy="3643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29224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Liskov’s Substitution Principle (LSP)</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2647" y="1505243"/>
            <a:ext cx="8022873" cy="43047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23210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Liskov’s Substitution Principle (LSP)</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915" y="1297086"/>
            <a:ext cx="8027597" cy="387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07547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Liskov’s Substitution Principle (LSP)</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915" y="1297086"/>
            <a:ext cx="8027597" cy="387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56184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Interface Segregation Principle (ISP)</a:t>
            </a:r>
            <a:endParaRPr lang="en-US" b="1" dirty="0">
              <a:latin typeface="Times New Roman" pitchFamily="18" charset="0"/>
              <a:cs typeface="Times New Roman" pitchFamily="18" charset="0"/>
            </a:endParaRPr>
          </a:p>
        </p:txBody>
      </p:sp>
      <p:sp>
        <p:nvSpPr>
          <p:cNvPr id="4" name="Title 2"/>
          <p:cNvSpPr txBox="1">
            <a:spLocks/>
          </p:cNvSpPr>
          <p:nvPr/>
        </p:nvSpPr>
        <p:spPr>
          <a:xfrm>
            <a:off x="673607" y="1402315"/>
            <a:ext cx="10468005" cy="640080"/>
          </a:xfrm>
          <a:prstGeom prst="rect">
            <a:avLst/>
          </a:prstGeom>
        </p:spPr>
        <p:txBody>
          <a:bodyPr vert="horz" lIns="91440" tIns="45720" rIns="91440" bIns="45720" rtlCol="0" anchor="b" anchorCtr="0">
            <a:normAutofit/>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pPr marL="171450" indent="-171450"/>
            <a:r>
              <a:rPr lang="en-US" sz="2400" dirty="0">
                <a:latin typeface="Times New Roman" pitchFamily="18" charset="0"/>
                <a:cs typeface="Times New Roman" pitchFamily="18" charset="0"/>
              </a:rPr>
              <a:t>"Clients should not be forced to depend upon interfaces that they </a:t>
            </a:r>
            <a:r>
              <a:rPr lang="en-US" sz="2400" dirty="0" smtClean="0">
                <a:latin typeface="Times New Roman" pitchFamily="18" charset="0"/>
                <a:cs typeface="Times New Roman" pitchFamily="18" charset="0"/>
              </a:rPr>
              <a:t>don't </a:t>
            </a:r>
            <a:r>
              <a:rPr lang="en-US" sz="2400" dirty="0">
                <a:latin typeface="Times New Roman" pitchFamily="18" charset="0"/>
                <a:cs typeface="Times New Roman" pitchFamily="18" charset="0"/>
              </a:rPr>
              <a:t>use"</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3699" y="2187160"/>
            <a:ext cx="6311999" cy="2527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22243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Interface Segregation Principle (ISP)</a:t>
            </a:r>
            <a:endParaRPr lang="en-US" b="1" dirty="0">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3922" y="1442523"/>
            <a:ext cx="7370078" cy="35515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106871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Interface Segregation Principle (ISP)</a:t>
            </a:r>
            <a:endParaRPr lang="en-US" b="1" dirty="0">
              <a:latin typeface="Times New Roman" pitchFamily="18" charset="0"/>
              <a:cs typeface="Times New Roman" pitchFamily="18"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491" y="1339143"/>
            <a:ext cx="4248150"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4025" y="1674054"/>
            <a:ext cx="5888282" cy="28549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2574" y="3816669"/>
            <a:ext cx="5763137" cy="2429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304753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Dependency Inversion Principle (DIP)</a:t>
            </a:r>
            <a:endParaRPr lang="en-US" b="1" dirty="0">
              <a:latin typeface="Times New Roman" pitchFamily="18" charset="0"/>
              <a:cs typeface="Times New Roman" pitchFamily="18" charset="0"/>
            </a:endParaRPr>
          </a:p>
        </p:txBody>
      </p:sp>
      <p:sp>
        <p:nvSpPr>
          <p:cNvPr id="5" name="Title 2"/>
          <p:cNvSpPr txBox="1">
            <a:spLocks/>
          </p:cNvSpPr>
          <p:nvPr/>
        </p:nvSpPr>
        <p:spPr>
          <a:xfrm>
            <a:off x="673606" y="1477108"/>
            <a:ext cx="9609877" cy="1505243"/>
          </a:xfrm>
          <a:prstGeom prst="rect">
            <a:avLst/>
          </a:prstGeom>
        </p:spPr>
        <p:txBody>
          <a:bodyPr vert="horz" lIns="91440" tIns="45720" rIns="91440" bIns="45720" rtlCol="0" anchor="b" anchorCtr="0">
            <a:normAutofit fontScale="77500" lnSpcReduction="20000"/>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pPr marL="171450" indent="-171450"/>
            <a:r>
              <a:rPr lang="en-US" i="1" dirty="0">
                <a:latin typeface="Times New Roman" pitchFamily="18" charset="0"/>
                <a:cs typeface="Times New Roman" pitchFamily="18" charset="0"/>
              </a:rPr>
              <a:t>"</a:t>
            </a:r>
            <a:r>
              <a:rPr lang="en-US" b="1" i="1" dirty="0">
                <a:solidFill>
                  <a:schemeClr val="accent1"/>
                </a:solidFill>
                <a:latin typeface="Times New Roman" pitchFamily="18" charset="0"/>
                <a:cs typeface="Times New Roman" pitchFamily="18" charset="0"/>
              </a:rPr>
              <a:t>High-level</a:t>
            </a:r>
            <a:r>
              <a:rPr lang="en-US" i="1" dirty="0">
                <a:latin typeface="Times New Roman" pitchFamily="18" charset="0"/>
                <a:cs typeface="Times New Roman" pitchFamily="18" charset="0"/>
              </a:rPr>
              <a:t> modules should not depend on </a:t>
            </a:r>
            <a:r>
              <a:rPr lang="en-US" b="1" i="1" dirty="0">
                <a:solidFill>
                  <a:schemeClr val="accent1"/>
                </a:solidFill>
                <a:latin typeface="Times New Roman" pitchFamily="18" charset="0"/>
                <a:cs typeface="Times New Roman" pitchFamily="18" charset="0"/>
              </a:rPr>
              <a:t>low-level </a:t>
            </a:r>
            <a:r>
              <a:rPr lang="en-US" i="1" dirty="0" smtClean="0">
                <a:latin typeface="Times New Roman" pitchFamily="18" charset="0"/>
                <a:cs typeface="Times New Roman" pitchFamily="18" charset="0"/>
              </a:rPr>
              <a:t>modules. Both </a:t>
            </a:r>
            <a:r>
              <a:rPr lang="en-US" i="1" dirty="0">
                <a:latin typeface="Times New Roman" pitchFamily="18" charset="0"/>
                <a:cs typeface="Times New Roman" pitchFamily="18" charset="0"/>
              </a:rPr>
              <a:t>should depend on abstractions."</a:t>
            </a:r>
          </a:p>
          <a:p>
            <a:pPr marL="171450" indent="-171450"/>
            <a:endParaRPr lang="en-US" i="1" dirty="0">
              <a:latin typeface="Times New Roman" pitchFamily="18" charset="0"/>
              <a:cs typeface="Times New Roman" pitchFamily="18" charset="0"/>
            </a:endParaRPr>
          </a:p>
          <a:p>
            <a:pPr marL="171450" indent="-171450"/>
            <a:r>
              <a:rPr lang="en-US" i="1" dirty="0">
                <a:latin typeface="Times New Roman" pitchFamily="18" charset="0"/>
                <a:cs typeface="Times New Roman" pitchFamily="18" charset="0"/>
              </a:rPr>
              <a:t>"</a:t>
            </a:r>
            <a:r>
              <a:rPr lang="en-US" b="1" i="1" dirty="0">
                <a:solidFill>
                  <a:schemeClr val="accent1"/>
                </a:solidFill>
                <a:latin typeface="Times New Roman" pitchFamily="18" charset="0"/>
                <a:cs typeface="Times New Roman" pitchFamily="18" charset="0"/>
              </a:rPr>
              <a:t>Abstractions</a:t>
            </a:r>
            <a:r>
              <a:rPr lang="en-US" i="1" dirty="0">
                <a:latin typeface="Times New Roman" pitchFamily="18" charset="0"/>
                <a:cs typeface="Times New Roman" pitchFamily="18" charset="0"/>
              </a:rPr>
              <a:t> should not depend upon </a:t>
            </a:r>
            <a:r>
              <a:rPr lang="en-US" i="1" dirty="0" smtClean="0">
                <a:latin typeface="Times New Roman" pitchFamily="18" charset="0"/>
                <a:cs typeface="Times New Roman" pitchFamily="18" charset="0"/>
              </a:rPr>
              <a:t>details. </a:t>
            </a:r>
            <a:r>
              <a:rPr lang="en-US" b="1" i="1" dirty="0" smtClean="0">
                <a:solidFill>
                  <a:schemeClr val="accent1"/>
                </a:solidFill>
                <a:latin typeface="Times New Roman" pitchFamily="18" charset="0"/>
                <a:cs typeface="Times New Roman" pitchFamily="18" charset="0"/>
              </a:rPr>
              <a:t>Details</a:t>
            </a:r>
            <a:r>
              <a:rPr lang="en-US" i="1" dirty="0" smtClean="0">
                <a:solidFill>
                  <a:schemeClr val="accent1"/>
                </a:solidFill>
                <a:latin typeface="Times New Roman" pitchFamily="18" charset="0"/>
                <a:cs typeface="Times New Roman" pitchFamily="18" charset="0"/>
              </a:rPr>
              <a:t> </a:t>
            </a:r>
            <a:r>
              <a:rPr lang="en-US" i="1" dirty="0">
                <a:latin typeface="Times New Roman" pitchFamily="18" charset="0"/>
                <a:cs typeface="Times New Roman" pitchFamily="18" charset="0"/>
              </a:rPr>
              <a:t>should depend upon abstraction"</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3268" y="3205749"/>
            <a:ext cx="5895975" cy="280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33095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Dependency Inversion Principle (DIP)</a:t>
            </a:r>
            <a:endParaRPr lang="en-US" b="1" dirty="0">
              <a:latin typeface="Times New Roman" pitchFamily="18" charset="0"/>
              <a:cs typeface="Times New Roman" pitchFamily="18"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9634" y="1292175"/>
            <a:ext cx="5991812" cy="2773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9322" y="1292176"/>
            <a:ext cx="4203016" cy="2435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322" y="3842531"/>
            <a:ext cx="3429293" cy="249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54207" y="3993026"/>
            <a:ext cx="3641333" cy="2540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20023" y="4164037"/>
            <a:ext cx="3533630" cy="2174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43437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Keep in Mind</a:t>
            </a:r>
            <a:endParaRPr lang="en-US" b="1" dirty="0">
              <a:latin typeface="Times New Roman" pitchFamily="18" charset="0"/>
              <a:cs typeface="Times New Roman" pitchFamily="18" charset="0"/>
            </a:endParaRPr>
          </a:p>
        </p:txBody>
      </p:sp>
      <p:sp>
        <p:nvSpPr>
          <p:cNvPr id="2" name="Rectangle 1"/>
          <p:cNvSpPr/>
          <p:nvPr/>
        </p:nvSpPr>
        <p:spPr>
          <a:xfrm>
            <a:off x="1364567" y="1794359"/>
            <a:ext cx="6822830" cy="2246769"/>
          </a:xfrm>
          <a:prstGeom prst="rect">
            <a:avLst/>
          </a:prstGeom>
        </p:spPr>
        <p:txBody>
          <a:bodyPr wrap="square">
            <a:spAutoFit/>
          </a:bodyPr>
          <a:lstStyle/>
          <a:p>
            <a:r>
              <a:rPr lang="en-US" sz="2000" dirty="0"/>
              <a:t>DRY - </a:t>
            </a:r>
            <a:r>
              <a:rPr lang="en-US" sz="2000" b="1" dirty="0" smtClean="0">
                <a:solidFill>
                  <a:schemeClr val="accent1"/>
                </a:solidFill>
              </a:rPr>
              <a:t>D</a:t>
            </a:r>
            <a:r>
              <a:rPr lang="en-US" sz="2000" dirty="0" smtClean="0"/>
              <a:t>on't </a:t>
            </a:r>
            <a:r>
              <a:rPr lang="en-US" sz="2000" b="1" dirty="0">
                <a:solidFill>
                  <a:schemeClr val="accent1"/>
                </a:solidFill>
              </a:rPr>
              <a:t>r</a:t>
            </a:r>
            <a:r>
              <a:rPr lang="en-US" sz="2000" dirty="0"/>
              <a:t>epeat </a:t>
            </a:r>
            <a:r>
              <a:rPr lang="en-US" sz="2000" b="1" dirty="0">
                <a:solidFill>
                  <a:schemeClr val="accent1"/>
                </a:solidFill>
              </a:rPr>
              <a:t>y</a:t>
            </a:r>
            <a:r>
              <a:rPr lang="en-US" sz="2000" dirty="0"/>
              <a:t>ourself</a:t>
            </a:r>
          </a:p>
          <a:p>
            <a:r>
              <a:rPr lang="en-US" sz="2000" dirty="0"/>
              <a:t>+</a:t>
            </a:r>
          </a:p>
          <a:p>
            <a:r>
              <a:rPr lang="en-US" sz="2000" dirty="0"/>
              <a:t>SLAP - </a:t>
            </a:r>
            <a:r>
              <a:rPr lang="en-US" sz="2000" b="1" dirty="0">
                <a:solidFill>
                  <a:schemeClr val="accent1"/>
                </a:solidFill>
              </a:rPr>
              <a:t>S</a:t>
            </a:r>
            <a:r>
              <a:rPr lang="en-US" sz="2000" dirty="0"/>
              <a:t>ingle layer </a:t>
            </a:r>
            <a:r>
              <a:rPr lang="en-US" sz="2000" b="1" dirty="0">
                <a:solidFill>
                  <a:schemeClr val="accent1"/>
                </a:solidFill>
              </a:rPr>
              <a:t>a</a:t>
            </a:r>
            <a:r>
              <a:rPr lang="en-US" sz="2000" dirty="0"/>
              <a:t>bstraction </a:t>
            </a:r>
            <a:r>
              <a:rPr lang="en-US" sz="2000" b="1" dirty="0">
                <a:solidFill>
                  <a:schemeClr val="accent1"/>
                </a:solidFill>
              </a:rPr>
              <a:t>p</a:t>
            </a:r>
            <a:r>
              <a:rPr lang="en-US" sz="2000" dirty="0"/>
              <a:t>rinciple</a:t>
            </a:r>
          </a:p>
          <a:p>
            <a:r>
              <a:rPr lang="en-US" sz="2000" dirty="0"/>
              <a:t>+</a:t>
            </a:r>
          </a:p>
          <a:p>
            <a:r>
              <a:rPr lang="en-US" sz="2000" dirty="0"/>
              <a:t>SOLID </a:t>
            </a:r>
          </a:p>
          <a:p>
            <a:endParaRPr lang="en-US" sz="2000" dirty="0"/>
          </a:p>
          <a:p>
            <a:r>
              <a:rPr lang="en-US" sz="2000" dirty="0"/>
              <a:t>            BEST DEVELOPER </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1907" y="3191241"/>
            <a:ext cx="981075" cy="1038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2996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i="0" dirty="0" smtClean="0">
                <a:solidFill>
                  <a:schemeClr val="tx1"/>
                </a:solidFill>
                <a:effectLst/>
                <a:latin typeface="-apple-system"/>
              </a:rPr>
              <a:t>Contents</a:t>
            </a:r>
            <a:endParaRPr lang="en-US" dirty="0">
              <a:solidFill>
                <a:schemeClr val="tx1"/>
              </a:solidFill>
            </a:endParaRPr>
          </a:p>
        </p:txBody>
      </p:sp>
      <p:sp>
        <p:nvSpPr>
          <p:cNvPr id="3" name="Content Placeholder 2"/>
          <p:cNvSpPr>
            <a:spLocks noGrp="1"/>
          </p:cNvSpPr>
          <p:nvPr>
            <p:ph sz="quarter" idx="10"/>
          </p:nvPr>
        </p:nvSpPr>
        <p:spPr>
          <a:xfrm>
            <a:off x="539496" y="1589648"/>
            <a:ext cx="5397070" cy="4768949"/>
          </a:xfrm>
        </p:spPr>
        <p:txBody>
          <a:bodyPr>
            <a:noAutofit/>
          </a:bodyPr>
          <a:lstStyle/>
          <a:p>
            <a:pPr marL="171450" indent="-171450">
              <a:buFont typeface="Wingdings" pitchFamily="2" charset="2"/>
              <a:buChar char="Ø"/>
            </a:pPr>
            <a:r>
              <a:rPr lang="en-US" sz="1800" b="1" dirty="0">
                <a:latin typeface="Times New Roman" pitchFamily="18" charset="0"/>
                <a:cs typeface="Times New Roman" pitchFamily="18" charset="0"/>
              </a:rPr>
              <a:t>What is </a:t>
            </a:r>
            <a:r>
              <a:rPr lang="en-US" sz="1800" b="1" dirty="0" smtClean="0">
                <a:latin typeface="Times New Roman" pitchFamily="18" charset="0"/>
                <a:cs typeface="Times New Roman" pitchFamily="18" charset="0"/>
              </a:rPr>
              <a:t>SOLID</a:t>
            </a:r>
          </a:p>
          <a:p>
            <a:pPr marL="171450" indent="-171450">
              <a:buFont typeface="Wingdings" pitchFamily="2" charset="2"/>
              <a:buChar char="Ø"/>
            </a:pPr>
            <a:r>
              <a:rPr lang="en-US" sz="1800" b="1" dirty="0">
                <a:solidFill>
                  <a:schemeClr val="tx1"/>
                </a:solidFill>
                <a:latin typeface="Times New Roman" pitchFamily="18" charset="0"/>
                <a:cs typeface="Times New Roman" pitchFamily="18" charset="0"/>
              </a:rPr>
              <a:t>Why important SOLID </a:t>
            </a:r>
            <a:r>
              <a:rPr lang="en-US" sz="1800" b="1" dirty="0" smtClean="0">
                <a:solidFill>
                  <a:schemeClr val="tx1"/>
                </a:solidFill>
                <a:latin typeface="Times New Roman" pitchFamily="18" charset="0"/>
                <a:cs typeface="Times New Roman" pitchFamily="18" charset="0"/>
              </a:rPr>
              <a:t>principles</a:t>
            </a:r>
            <a:endParaRPr lang="en-US" sz="1800" b="1" dirty="0">
              <a:latin typeface="Times New Roman" pitchFamily="18" charset="0"/>
              <a:cs typeface="Times New Roman" pitchFamily="18" charset="0"/>
            </a:endParaRPr>
          </a:p>
          <a:p>
            <a:pPr marL="171450" indent="-171450">
              <a:buFont typeface="Wingdings" pitchFamily="2" charset="2"/>
              <a:buChar char="Ø"/>
            </a:pPr>
            <a:r>
              <a:rPr lang="en-US" sz="1800" b="1" dirty="0">
                <a:latin typeface="Times New Roman" pitchFamily="18" charset="0"/>
                <a:cs typeface="Times New Roman" pitchFamily="18" charset="0"/>
              </a:rPr>
              <a:t>Single Responsibility Principle (SRP)</a:t>
            </a:r>
          </a:p>
          <a:p>
            <a:pPr marL="171450" indent="-171450">
              <a:buFont typeface="Wingdings" pitchFamily="2" charset="2"/>
              <a:buChar char="Ø"/>
            </a:pPr>
            <a:r>
              <a:rPr lang="en-US" sz="1800" b="1" dirty="0">
                <a:latin typeface="Times New Roman" pitchFamily="18" charset="0"/>
                <a:cs typeface="Times New Roman" pitchFamily="18" charset="0"/>
              </a:rPr>
              <a:t>Open/Closed Principle</a:t>
            </a:r>
          </a:p>
          <a:p>
            <a:pPr marL="171450" indent="-171450">
              <a:buFont typeface="Wingdings" pitchFamily="2" charset="2"/>
              <a:buChar char="Ø"/>
            </a:pPr>
            <a:r>
              <a:rPr lang="en-US" sz="1800" b="1" dirty="0">
                <a:latin typeface="Times New Roman" pitchFamily="18" charset="0"/>
                <a:cs typeface="Times New Roman" pitchFamily="18" charset="0"/>
              </a:rPr>
              <a:t>Liskov’s Substitution Principle (LSP)</a:t>
            </a:r>
          </a:p>
          <a:p>
            <a:pPr marL="171450" indent="-171450">
              <a:buFont typeface="Wingdings" pitchFamily="2" charset="2"/>
              <a:buChar char="Ø"/>
            </a:pPr>
            <a:r>
              <a:rPr lang="en-US" sz="1800" b="1" dirty="0">
                <a:latin typeface="Times New Roman" pitchFamily="18" charset="0"/>
                <a:cs typeface="Times New Roman" pitchFamily="18" charset="0"/>
              </a:rPr>
              <a:t>Interface Segregation Principle (ISP)</a:t>
            </a:r>
          </a:p>
          <a:p>
            <a:pPr marL="171450" indent="-171450">
              <a:buFont typeface="Wingdings" pitchFamily="2" charset="2"/>
              <a:buChar char="Ø"/>
            </a:pPr>
            <a:r>
              <a:rPr lang="en-US" sz="1800" b="1" dirty="0">
                <a:latin typeface="Times New Roman" pitchFamily="18" charset="0"/>
                <a:cs typeface="Times New Roman" pitchFamily="18" charset="0"/>
              </a:rPr>
              <a:t>Dependency Inversion Principle (DIP)</a:t>
            </a:r>
          </a:p>
        </p:txBody>
      </p:sp>
      <p:pic>
        <p:nvPicPr>
          <p:cNvPr id="2050" name="Picture 2" descr="The S.O.L.I.D Principles in Pictures | by Ugonna Thelma | Backticks &amp;  Tildes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6745" y="1491175"/>
            <a:ext cx="7005710" cy="4867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pPr marL="171450" indent="-171450"/>
            <a:r>
              <a:rPr lang="en-US" sz="3600" b="1" dirty="0">
                <a:latin typeface="Bodoni MT" pitchFamily="18" charset="0"/>
                <a:cs typeface="Times New Roman" pitchFamily="18" charset="0"/>
              </a:rPr>
              <a:t>Keep in Mind</a:t>
            </a:r>
            <a:endParaRPr lang="en-US" sz="3600" b="1" dirty="0">
              <a:latin typeface="Bodoni MT" pitchFamily="18" charset="0"/>
              <a:cs typeface="Times New Roman" pitchFamily="18" charset="0"/>
            </a:endParaRPr>
          </a:p>
        </p:txBody>
      </p:sp>
      <p:sp>
        <p:nvSpPr>
          <p:cNvPr id="2" name="Rectangle 1"/>
          <p:cNvSpPr/>
          <p:nvPr/>
        </p:nvSpPr>
        <p:spPr>
          <a:xfrm>
            <a:off x="1364567" y="1794359"/>
            <a:ext cx="6822830" cy="1754326"/>
          </a:xfrm>
          <a:prstGeom prst="rect">
            <a:avLst/>
          </a:prstGeom>
        </p:spPr>
        <p:txBody>
          <a:bodyPr wrap="square">
            <a:spAutoFit/>
          </a:bodyPr>
          <a:lstStyle/>
          <a:p>
            <a:pPr algn="ctr"/>
            <a:r>
              <a:rPr lang="en-US" sz="5400" i="1" dirty="0">
                <a:latin typeface="Bodoni MT" pitchFamily="18" charset="0"/>
              </a:rPr>
              <a:t>Enjoy code and </a:t>
            </a:r>
          </a:p>
          <a:p>
            <a:pPr algn="ctr"/>
            <a:r>
              <a:rPr lang="en-US" sz="5400" i="1" dirty="0">
                <a:latin typeface="Bodoni MT" pitchFamily="18" charset="0"/>
              </a:rPr>
              <a:t>Keep it simple!</a:t>
            </a:r>
          </a:p>
        </p:txBody>
      </p:sp>
    </p:spTree>
    <p:extLst>
      <p:ext uri="{BB962C8B-B14F-4D97-AF65-F5344CB8AC3E}">
        <p14:creationId xmlns:p14="http://schemas.microsoft.com/office/powerpoint/2010/main" val="12000886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latin typeface="Segoe UI Light" panose="020B0502040204020203" pitchFamily="34" charset="0"/>
                <a:cs typeface="Segoe UI Light" panose="020B0502040204020203" pitchFamily="34" charset="0"/>
              </a:rPr>
              <a:t>Thank You</a:t>
            </a:r>
            <a:endParaRPr lang="en-US" dirty="0">
              <a:latin typeface="Segoe UI Light" panose="020B0502040204020203" pitchFamily="34" charset="0"/>
              <a:cs typeface="Segoe UI Light" panose="020B0502040204020203" pitchFamily="34" charset="0"/>
            </a:endParaRPr>
          </a:p>
        </p:txBody>
      </p:sp>
      <p:pic>
        <p:nvPicPr>
          <p:cNvPr id="23" name="Picture 22" descr="Robot"/>
          <p:cNvPicPr>
            <a:picLocks noChangeAspect="1"/>
          </p:cNvPicPr>
          <p:nvPr/>
        </p:nvPicPr>
        <p:blipFill>
          <a:blip r:embed="rId2"/>
          <a:stretch>
            <a:fillRect/>
          </a:stretch>
        </p:blipFill>
        <p:spPr>
          <a:xfrm>
            <a:off x="7912741" y="1646170"/>
            <a:ext cx="2775459" cy="4531804"/>
          </a:xfrm>
          <a:prstGeom prst="rect">
            <a:avLst/>
          </a:prstGeom>
        </p:spPr>
      </p:pic>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3221" y="1903444"/>
            <a:ext cx="4608761" cy="3689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7668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47114" y="247650"/>
            <a:ext cx="10269415" cy="640080"/>
          </a:xfrm>
        </p:spPr>
        <p:txBody>
          <a:bodyPr>
            <a:noAutofit/>
          </a:bodyPr>
          <a:lstStyle/>
          <a:p>
            <a:r>
              <a:rPr lang="en-US" sz="2000" b="1" i="1" dirty="0">
                <a:solidFill>
                  <a:schemeClr val="tx1"/>
                </a:solidFill>
                <a:effectLst/>
                <a:latin typeface="Calibri" panose="020F0502020204030204" pitchFamily="34" charset="0"/>
                <a:cs typeface="Calibri" panose="020F0502020204030204" pitchFamily="34" charset="0"/>
              </a:rPr>
              <a:t>The SOLID principles of Object-Oriented Design include the following 5 principles:</a:t>
            </a:r>
            <a:endParaRPr lang="en-US" sz="2000" i="1" dirty="0">
              <a:solidFill>
                <a:schemeClr val="tx1"/>
              </a:solidFill>
              <a:latin typeface="Calibri" panose="020F0502020204030204" pitchFamily="34" charset="0"/>
              <a:cs typeface="Calibri" panose="020F0502020204030204" pitchFamily="34" charset="0"/>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196" y="1252023"/>
            <a:ext cx="10843553" cy="4965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i="0" dirty="0">
                <a:solidFill>
                  <a:schemeClr val="tx1"/>
                </a:solidFill>
                <a:effectLst/>
                <a:latin typeface="Calibri" panose="020F0502020204030204" pitchFamily="34" charset="0"/>
                <a:cs typeface="Calibri" panose="020F0502020204030204" pitchFamily="34" charset="0"/>
              </a:rPr>
              <a:t>Why important SOLID principles?</a:t>
            </a:r>
            <a:endParaRPr lang="en-US" dirty="0">
              <a:latin typeface="Calibri" panose="020F0502020204030204" pitchFamily="34" charset="0"/>
              <a:cs typeface="Calibri" panose="020F0502020204030204" pitchFamily="34" charset="0"/>
            </a:endParaRPr>
          </a:p>
        </p:txBody>
      </p:sp>
      <p:sp>
        <p:nvSpPr>
          <p:cNvPr id="5" name="Content Placeholder 4"/>
          <p:cNvSpPr>
            <a:spLocks noGrp="1"/>
          </p:cNvSpPr>
          <p:nvPr>
            <p:ph sz="half" idx="4294967295"/>
          </p:nvPr>
        </p:nvSpPr>
        <p:spPr>
          <a:xfrm>
            <a:off x="541610" y="1431011"/>
            <a:ext cx="4747842" cy="3239464"/>
          </a:xfrm>
        </p:spPr>
        <p:txBody>
          <a:bodyPr vert="horz" lIns="91440" tIns="45720" rIns="91440" bIns="45720" rtlCol="0">
            <a:normAutofit/>
          </a:bodyPr>
          <a:lstStyle/>
          <a:p>
            <a:pPr marL="0" indent="0" algn="just">
              <a:lnSpc>
                <a:spcPts val="1800"/>
              </a:lnSpc>
              <a:spcBef>
                <a:spcPts val="1000"/>
              </a:spcBef>
              <a:spcAft>
                <a:spcPts val="600"/>
              </a:spcAft>
              <a:buNone/>
            </a:pPr>
            <a:r>
              <a:rPr lang="en-US" sz="1800" dirty="0">
                <a:solidFill>
                  <a:prstClr val="black">
                    <a:lumMod val="75000"/>
                    <a:lumOff val="25000"/>
                  </a:prstClr>
                </a:solidFill>
                <a:latin typeface="Calibri" panose="020F0502020204030204" pitchFamily="34" charset="0"/>
                <a:cs typeface="Calibri" panose="020F0502020204030204" pitchFamily="34" charset="0"/>
              </a:rPr>
              <a:t>The SOLID principles were developed to combat these problematic design patterns. The broad goal of the SOLID principles is to reduce dependencies so that engineers change one area of software without impacting others. Additionally, they're intended to make designs easier to understand, maintain, and extend.</a:t>
            </a:r>
          </a:p>
        </p:txBody>
      </p:sp>
      <p:pic>
        <p:nvPicPr>
          <p:cNvPr id="7" name="Morph video" descr="Video showing an example of the Morph feature which can be played or paused using the short-key Alt+P">
            <a:hlinkClick r:id="" action="ppaction://media"/>
            <a:extLst>
              <a:ext uri="{FF2B5EF4-FFF2-40B4-BE49-F238E27FC236}">
                <a16:creationId xmlns:a16="http://schemas.microsoft.com/office/drawing/2014/main" xmlns="" id="{9F029C1A-F15A-44BF-996A-1F59B3110D78}"/>
              </a:ext>
            </a:extLst>
          </p:cNvPr>
          <p:cNvPicPr>
            <a:picLocks noGrp="1" noChangeAspect="1"/>
          </p:cNvPicPr>
          <p:nvPr>
            <p:ph sz="quarter" idx="10"/>
            <a:videoFile r:link="rId2"/>
            <p:extLst>
              <p:ext uri="{DAA4B4D4-6D71-4841-9C94-3DE7FCFB9230}">
                <p14:media xmlns:p14="http://schemas.microsoft.com/office/powerpoint/2010/main" r:embed="rId1">
                  <p14:extLst>
                    <p:ext uri="{3AFAAA56-56D3-431D-BCD4-E75A35582382}">
                      <p173:tracksInfo xmlns:p173="http://schemas.microsoft.com/office/powerpoint/2017/3/main" xmlns="" displayLoc="media">
                        <p173:trackLst>
                          <p173:track id="{7D80394A-61EE-4513-90D2-E9A3DA581656}" label="caption" lang="" r:embed="rId4"/>
                        </p173:trackLst>
                      </p173:tracksInfo>
                    </p:ext>
                  </p14:extLst>
                </p14:media>
              </p:ext>
            </p:extLst>
          </p:nvPr>
        </p:nvPicPr>
        <p:blipFill>
          <a:blip r:embed="rId5"/>
          <a:stretch>
            <a:fillRect/>
          </a:stretch>
        </p:blipFill>
        <p:spPr>
          <a:xfrm>
            <a:off x="5868168" y="1444423"/>
            <a:ext cx="4115631" cy="1652381"/>
          </a:xfrm>
        </p:spPr>
      </p:pic>
      <p:pic>
        <p:nvPicPr>
          <p:cNvPr id="1026" name="Picture 2" descr="https://s7280.pcdn.co/wp-content/uploads/2020/06/solid-design-principles.jpg.optimal.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8418" y="1434903"/>
            <a:ext cx="6399970" cy="3319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Single Responsibility Principle (SRP)</a:t>
            </a:r>
          </a:p>
        </p:txBody>
      </p:sp>
      <p:sp>
        <p:nvSpPr>
          <p:cNvPr id="17" name="Content Placeholder 17"/>
          <p:cNvSpPr txBox="1">
            <a:spLocks/>
          </p:cNvSpPr>
          <p:nvPr/>
        </p:nvSpPr>
        <p:spPr>
          <a:xfrm>
            <a:off x="959750" y="1463040"/>
            <a:ext cx="8226454" cy="57431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2000" dirty="0">
                <a:solidFill>
                  <a:prstClr val="black">
                    <a:lumMod val="75000"/>
                    <a:lumOff val="25000"/>
                  </a:prstClr>
                </a:solidFill>
                <a:latin typeface="Times New Roman" pitchFamily="18" charset="0"/>
                <a:cs typeface="Times New Roman" pitchFamily="18" charset="0"/>
              </a:rPr>
              <a:t>"A class should have one and only one reason </a:t>
            </a:r>
            <a:r>
              <a:rPr lang="en-US" sz="2000" dirty="0" smtClean="0">
                <a:solidFill>
                  <a:prstClr val="black">
                    <a:lumMod val="75000"/>
                    <a:lumOff val="25000"/>
                  </a:prstClr>
                </a:solidFill>
                <a:latin typeface="Times New Roman" pitchFamily="18" charset="0"/>
                <a:cs typeface="Times New Roman" pitchFamily="18" charset="0"/>
              </a:rPr>
              <a:t>to change"</a:t>
            </a:r>
            <a:endParaRPr lang="en-US" sz="2000" dirty="0">
              <a:solidFill>
                <a:prstClr val="black">
                  <a:lumMod val="75000"/>
                  <a:lumOff val="25000"/>
                </a:prstClr>
              </a:solidFill>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509" y="2037353"/>
            <a:ext cx="8550011" cy="4236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968336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Single Responsibility Principle (SRP)</a:t>
            </a:r>
          </a:p>
        </p:txBody>
      </p:sp>
      <p:sp>
        <p:nvSpPr>
          <p:cNvPr id="31" name="Content Placeholder 17"/>
          <p:cNvSpPr txBox="1">
            <a:spLocks/>
          </p:cNvSpPr>
          <p:nvPr/>
        </p:nvSpPr>
        <p:spPr>
          <a:xfrm>
            <a:off x="668509" y="1288090"/>
            <a:ext cx="6063176" cy="56884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2000" dirty="0">
                <a:solidFill>
                  <a:prstClr val="black">
                    <a:lumMod val="75000"/>
                    <a:lumOff val="25000"/>
                  </a:prstClr>
                </a:solidFill>
                <a:latin typeface="Times New Roman" pitchFamily="18" charset="0"/>
                <a:cs typeface="Times New Roman" pitchFamily="18" charset="0"/>
              </a:rPr>
              <a:t>How to </a:t>
            </a:r>
            <a:r>
              <a:rPr lang="en-US" sz="2000" dirty="0" smtClean="0">
                <a:solidFill>
                  <a:prstClr val="black">
                    <a:lumMod val="75000"/>
                    <a:lumOff val="25000"/>
                  </a:prstClr>
                </a:solidFill>
                <a:latin typeface="Times New Roman" pitchFamily="18" charset="0"/>
                <a:cs typeface="Times New Roman" pitchFamily="18" charset="0"/>
              </a:rPr>
              <a:t>Solve </a:t>
            </a:r>
            <a:r>
              <a:rPr lang="en-US" sz="2000" dirty="0">
                <a:solidFill>
                  <a:prstClr val="black">
                    <a:lumMod val="75000"/>
                    <a:lumOff val="25000"/>
                  </a:prstClr>
                </a:solidFill>
                <a:latin typeface="Times New Roman" pitchFamily="18" charset="0"/>
                <a:cs typeface="Times New Roman" pitchFamily="18" charset="0"/>
              </a:rPr>
              <a:t>this ?</a:t>
            </a: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7358" y="1288090"/>
            <a:ext cx="1485900" cy="1352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0097" y="2942200"/>
            <a:ext cx="6541477" cy="2956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938811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Open/Closed Principle</a:t>
            </a:r>
          </a:p>
        </p:txBody>
      </p:sp>
      <p:sp>
        <p:nvSpPr>
          <p:cNvPr id="17" name="Content Placeholder 17"/>
          <p:cNvSpPr txBox="1">
            <a:spLocks/>
          </p:cNvSpPr>
          <p:nvPr/>
        </p:nvSpPr>
        <p:spPr>
          <a:xfrm>
            <a:off x="959750" y="1463040"/>
            <a:ext cx="8226454" cy="57431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2000" dirty="0">
                <a:solidFill>
                  <a:prstClr val="black">
                    <a:lumMod val="75000"/>
                    <a:lumOff val="25000"/>
                  </a:prstClr>
                </a:solidFill>
                <a:latin typeface="Times New Roman" pitchFamily="18" charset="0"/>
                <a:cs typeface="Times New Roman" pitchFamily="18" charset="0"/>
              </a:rPr>
              <a:t>"Software entities should be </a:t>
            </a:r>
            <a:r>
              <a:rPr lang="en-US" sz="2000" b="1" i="1" dirty="0">
                <a:solidFill>
                  <a:schemeClr val="accent1"/>
                </a:solidFill>
                <a:latin typeface="Times New Roman" pitchFamily="18" charset="0"/>
                <a:cs typeface="Times New Roman" pitchFamily="18" charset="0"/>
              </a:rPr>
              <a:t>open</a:t>
            </a:r>
            <a:r>
              <a:rPr lang="en-US" sz="2000" dirty="0">
                <a:solidFill>
                  <a:prstClr val="black">
                    <a:lumMod val="75000"/>
                    <a:lumOff val="25000"/>
                  </a:prstClr>
                </a:solidFill>
                <a:latin typeface="Times New Roman" pitchFamily="18" charset="0"/>
                <a:cs typeface="Times New Roman" pitchFamily="18" charset="0"/>
              </a:rPr>
              <a:t> for extension , but </a:t>
            </a:r>
            <a:r>
              <a:rPr lang="en-US" sz="2000" b="1" i="1" dirty="0">
                <a:solidFill>
                  <a:schemeClr val="accent1"/>
                </a:solidFill>
                <a:latin typeface="Times New Roman" pitchFamily="18" charset="0"/>
                <a:cs typeface="Times New Roman" pitchFamily="18" charset="0"/>
              </a:rPr>
              <a:t>closed</a:t>
            </a:r>
            <a:r>
              <a:rPr lang="en-US" sz="2000" dirty="0">
                <a:solidFill>
                  <a:prstClr val="black">
                    <a:lumMod val="75000"/>
                    <a:lumOff val="25000"/>
                  </a:prstClr>
                </a:solidFill>
                <a:latin typeface="Times New Roman" pitchFamily="18" charset="0"/>
                <a:cs typeface="Times New Roman" pitchFamily="18" charset="0"/>
              </a:rPr>
              <a:t> for modification"</a:t>
            </a:r>
          </a:p>
        </p:txBody>
      </p:sp>
      <p:pic>
        <p:nvPicPr>
          <p:cNvPr id="4098" name="Picture 2" descr="Open-Closed Princip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8278" y="1899138"/>
            <a:ext cx="8623495" cy="3629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0004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Open/Closed Principle</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911" y="1448166"/>
            <a:ext cx="11057206" cy="45587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71856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171450" indent="-171450"/>
            <a:r>
              <a:rPr lang="en-US" b="1" dirty="0">
                <a:latin typeface="Times New Roman" pitchFamily="18" charset="0"/>
                <a:cs typeface="Times New Roman" pitchFamily="18" charset="0"/>
              </a:rPr>
              <a:t>Open/Closed Principle</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8604" y="1265504"/>
            <a:ext cx="6133513" cy="4586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2"/>
          <p:cNvSpPr txBox="1">
            <a:spLocks/>
          </p:cNvSpPr>
          <p:nvPr/>
        </p:nvSpPr>
        <p:spPr>
          <a:xfrm>
            <a:off x="337624" y="1434904"/>
            <a:ext cx="5078438" cy="3123027"/>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pPr marL="171450" indent="-171450"/>
            <a:r>
              <a:rPr lang="en-US" sz="2000" i="1" dirty="0" smtClean="0">
                <a:latin typeface="Times New Roman" pitchFamily="18" charset="0"/>
                <a:cs typeface="Times New Roman" pitchFamily="18" charset="0"/>
              </a:rPr>
              <a:t>  The </a:t>
            </a:r>
            <a:r>
              <a:rPr lang="en-US" sz="2000" i="1" dirty="0">
                <a:latin typeface="Times New Roman" pitchFamily="18" charset="0"/>
                <a:cs typeface="Times New Roman" pitchFamily="18" charset="0"/>
              </a:rPr>
              <a:t>inheritance is a good way to apply </a:t>
            </a:r>
            <a:r>
              <a:rPr lang="en-US" sz="2000" i="1" dirty="0" smtClean="0">
                <a:latin typeface="Times New Roman" pitchFamily="18" charset="0"/>
                <a:cs typeface="Times New Roman" pitchFamily="18" charset="0"/>
              </a:rPr>
              <a:t>the OCP</a:t>
            </a:r>
            <a:r>
              <a:rPr lang="en-US" sz="2000" i="1" dirty="0">
                <a:latin typeface="Times New Roman" pitchFamily="18" charset="0"/>
                <a:cs typeface="Times New Roman" pitchFamily="18" charset="0"/>
              </a:rPr>
              <a:t>; we don’t change the source code of the </a:t>
            </a:r>
            <a:r>
              <a:rPr lang="en-US" sz="2000" b="1" i="1" dirty="0" smtClean="0">
                <a:solidFill>
                  <a:schemeClr val="accent1"/>
                </a:solidFill>
                <a:latin typeface="Times New Roman" pitchFamily="18" charset="0"/>
                <a:cs typeface="Times New Roman" pitchFamily="18" charset="0"/>
              </a:rPr>
              <a:t>Payment</a:t>
            </a:r>
            <a:r>
              <a:rPr lang="en-US" sz="2000" i="1" dirty="0" smtClean="0">
                <a:latin typeface="Times New Roman" pitchFamily="18" charset="0"/>
                <a:cs typeface="Times New Roman" pitchFamily="18" charset="0"/>
              </a:rPr>
              <a:t> class</a:t>
            </a:r>
            <a:r>
              <a:rPr lang="en-US" sz="2000" i="1" dirty="0">
                <a:latin typeface="Times New Roman" pitchFamily="18" charset="0"/>
                <a:cs typeface="Times New Roman" pitchFamily="18" charset="0"/>
              </a:rPr>
              <a:t>. But we introduced coupling between it and the </a:t>
            </a:r>
            <a:r>
              <a:rPr lang="en-US" sz="2000" b="1" i="1" dirty="0" err="1" smtClean="0">
                <a:solidFill>
                  <a:schemeClr val="accent1"/>
                </a:solidFill>
                <a:latin typeface="Times New Roman" pitchFamily="18" charset="0"/>
                <a:cs typeface="Times New Roman" pitchFamily="18" charset="0"/>
              </a:rPr>
              <a:t>CashPayment</a:t>
            </a:r>
            <a:r>
              <a:rPr lang="en-US" sz="2000" i="1" dirty="0" smtClean="0">
                <a:solidFill>
                  <a:schemeClr val="accent1"/>
                </a:solidFill>
                <a:latin typeface="Times New Roman" pitchFamily="18" charset="0"/>
                <a:cs typeface="Times New Roman" pitchFamily="18" charset="0"/>
              </a:rPr>
              <a:t> </a:t>
            </a:r>
            <a:r>
              <a:rPr lang="en-US" sz="2000" i="1" dirty="0" smtClean="0">
                <a:latin typeface="Times New Roman" pitchFamily="18" charset="0"/>
                <a:cs typeface="Times New Roman" pitchFamily="18" charset="0"/>
              </a:rPr>
              <a:t>and </a:t>
            </a:r>
            <a:r>
              <a:rPr lang="en-US" sz="2000" b="1" i="1" dirty="0" err="1" smtClean="0">
                <a:solidFill>
                  <a:schemeClr val="accent1"/>
                </a:solidFill>
                <a:latin typeface="Times New Roman" pitchFamily="18" charset="0"/>
                <a:cs typeface="Times New Roman" pitchFamily="18" charset="0"/>
              </a:rPr>
              <a:t>CreditCardPayment</a:t>
            </a:r>
            <a:r>
              <a:rPr lang="en-US" sz="2000" i="1" dirty="0" smtClean="0">
                <a:solidFill>
                  <a:schemeClr val="accent1"/>
                </a:solidFill>
                <a:latin typeface="Times New Roman" pitchFamily="18" charset="0"/>
                <a:cs typeface="Times New Roman" pitchFamily="18" charset="0"/>
              </a:rPr>
              <a:t> </a:t>
            </a:r>
            <a:r>
              <a:rPr lang="en-US" sz="2000" i="1" dirty="0" smtClean="0">
                <a:latin typeface="Times New Roman" pitchFamily="18" charset="0"/>
                <a:cs typeface="Times New Roman" pitchFamily="18" charset="0"/>
              </a:rPr>
              <a:t>class</a:t>
            </a:r>
            <a:r>
              <a:rPr lang="en-US" sz="2000" i="1" dirty="0">
                <a:latin typeface="Times New Roman" pitchFamily="18" charset="0"/>
                <a:cs typeface="Times New Roman" pitchFamily="18" charset="0"/>
              </a:rPr>
              <a:t>. In a real example, you will use inheritance with concrete classes that have many methods, and sometimes we don’t need this coupling.</a:t>
            </a:r>
          </a:p>
          <a:p>
            <a:pPr marL="171450" indent="-171450"/>
            <a:r>
              <a:rPr lang="en-US" sz="2000" i="1" dirty="0" smtClean="0">
                <a:latin typeface="Times New Roman" pitchFamily="18" charset="0"/>
                <a:cs typeface="Times New Roman" pitchFamily="18" charset="0"/>
              </a:rPr>
              <a:t>  What </a:t>
            </a:r>
            <a:r>
              <a:rPr lang="en-US" sz="2000" i="1" dirty="0">
                <a:latin typeface="Times New Roman" pitchFamily="18" charset="0"/>
                <a:cs typeface="Times New Roman" pitchFamily="18" charset="0"/>
              </a:rPr>
              <a:t>I loved about software engineering is that always there is a better way, 🤗</a:t>
            </a:r>
          </a:p>
        </p:txBody>
      </p:sp>
    </p:spTree>
    <p:extLst>
      <p:ext uri="{BB962C8B-B14F-4D97-AF65-F5344CB8AC3E}">
        <p14:creationId xmlns:p14="http://schemas.microsoft.com/office/powerpoint/2010/main" val="3962406109"/>
      </p:ext>
    </p:extLst>
  </p:cSld>
  <p:clrMapOvr>
    <a:masterClrMapping/>
  </p:clrMapOvr>
  <p:timing>
    <p:tnLst>
      <p:par>
        <p:cTn id="1" dur="indefinite" restart="never" nodeType="tmRoot"/>
      </p:par>
    </p:tnLst>
  </p:timing>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f10001108_win32_fixed.potx" id="{9A9BE078-57A7-48B2-9D33-8EFC365D262A}" vid="{66905093-CF97-471D-A25F-2AFDA55216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{D5F3EC0C-AC18-4B3D-8326-A525F4A6870C}tf10001108_win32</Template>
  <TotalTime>1115</TotalTime>
  <Words>397</Words>
  <Application>Microsoft Office PowerPoint</Application>
  <PresentationFormat>Custom</PresentationFormat>
  <Paragraphs>55</Paragraphs>
  <Slides>21</Slides>
  <Notes>1</Notes>
  <HiddenSlides>0</HiddenSlides>
  <MMClips>1</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WelcomeDoc</vt:lpstr>
      <vt:lpstr>TechviFy</vt:lpstr>
      <vt:lpstr>Contents</vt:lpstr>
      <vt:lpstr>The SOLID principles of Object-Oriented Design include the following 5 principles:</vt:lpstr>
      <vt:lpstr>Why important SOLID principles?</vt:lpstr>
      <vt:lpstr>Single Responsibility Principle (SRP)</vt:lpstr>
      <vt:lpstr>Single Responsibility Principle (SRP)</vt:lpstr>
      <vt:lpstr>Open/Closed Principle</vt:lpstr>
      <vt:lpstr>Open/Closed Principle</vt:lpstr>
      <vt:lpstr>Open/Closed Principle</vt:lpstr>
      <vt:lpstr>Liskov’s Substitution Principle (LSP)</vt:lpstr>
      <vt:lpstr>Liskov’s Substitution Principle (LSP)</vt:lpstr>
      <vt:lpstr>Liskov’s Substitution Principle (LSP)</vt:lpstr>
      <vt:lpstr>Liskov’s Substitution Principle (LSP)</vt:lpstr>
      <vt:lpstr>Interface Segregation Principle (ISP)</vt:lpstr>
      <vt:lpstr>Interface Segregation Principle (ISP)</vt:lpstr>
      <vt:lpstr>Interface Segregation Principle (ISP)</vt:lpstr>
      <vt:lpstr>Dependency Inversion Principle (DIP)</vt:lpstr>
      <vt:lpstr>Dependency Inversion Principle (DIP)</vt:lpstr>
      <vt:lpstr>Keep in Mind</vt:lpstr>
      <vt:lpstr>Keep in Mind</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solid principles in java</dc:title>
  <dc:creator>Islam Towhidul (TECHVIFY.G1)</dc:creator>
  <cp:keywords/>
  <cp:lastModifiedBy>Islam Towhidul (TECHVIFY.G1)</cp:lastModifiedBy>
  <cp:revision>41</cp:revision>
  <dcterms:created xsi:type="dcterms:W3CDTF">2022-07-27T02:35:23Z</dcterms:created>
  <dcterms:modified xsi:type="dcterms:W3CDTF">2022-07-29T04:32:42Z</dcterms:modified>
  <cp:version/>
</cp:coreProperties>
</file>